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65" r:id="rId3"/>
    <p:sldId id="283" r:id="rId4"/>
    <p:sldId id="284" r:id="rId5"/>
    <p:sldId id="288" r:id="rId6"/>
    <p:sldId id="285" r:id="rId7"/>
    <p:sldId id="266" r:id="rId8"/>
    <p:sldId id="291" r:id="rId9"/>
    <p:sldId id="286" r:id="rId10"/>
    <p:sldId id="290" r:id="rId11"/>
    <p:sldId id="287" r:id="rId12"/>
    <p:sldId id="257" r:id="rId13"/>
    <p:sldId id="289" r:id="rId14"/>
    <p:sldId id="258" r:id="rId15"/>
    <p:sldId id="259" r:id="rId16"/>
    <p:sldId id="260" r:id="rId17"/>
    <p:sldId id="261" r:id="rId18"/>
    <p:sldId id="262" r:id="rId19"/>
    <p:sldId id="263" r:id="rId20"/>
    <p:sldId id="26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Chronic_leukemia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7030A0"/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Dr. Maher </a:t>
            </a:r>
            <a:r>
              <a:rPr lang="en-US" b="1" dirty="0" err="1" smtClean="0">
                <a:solidFill>
                  <a:srgbClr val="FFFF00"/>
                </a:solidFill>
              </a:rPr>
              <a:t>jabbar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salih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Medical oncologist 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Al-</a:t>
            </a:r>
            <a:r>
              <a:rPr lang="en-US" b="1" dirty="0" err="1" smtClean="0">
                <a:solidFill>
                  <a:srgbClr val="FFFF00"/>
                </a:solidFill>
              </a:rPr>
              <a:t>basrah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onco</a:t>
            </a:r>
            <a:r>
              <a:rPr lang="en-US" b="1" dirty="0" smtClean="0">
                <a:solidFill>
                  <a:srgbClr val="FFFF00"/>
                </a:solidFill>
              </a:rPr>
              <a:t>. Centre </a:t>
            </a:r>
          </a:p>
          <a:p>
            <a:pPr algn="ctr"/>
            <a:r>
              <a:rPr lang="en-US" b="1" dirty="0" err="1" smtClean="0">
                <a:solidFill>
                  <a:srgbClr val="FFFF00"/>
                </a:solidFill>
              </a:rPr>
              <a:t>Leturer</a:t>
            </a:r>
            <a:r>
              <a:rPr lang="en-US" b="1" dirty="0" smtClean="0">
                <a:solidFill>
                  <a:srgbClr val="FFFF00"/>
                </a:solidFill>
              </a:rPr>
              <a:t> at al-</a:t>
            </a:r>
            <a:r>
              <a:rPr lang="en-US" b="1" dirty="0" err="1" smtClean="0">
                <a:solidFill>
                  <a:srgbClr val="FFFF00"/>
                </a:solidFill>
              </a:rPr>
              <a:t>basrah</a:t>
            </a:r>
            <a:r>
              <a:rPr lang="en-US" b="1" dirty="0" smtClean="0">
                <a:solidFill>
                  <a:srgbClr val="FFFF00"/>
                </a:solidFill>
              </a:rPr>
              <a:t> medicine college</a:t>
            </a:r>
          </a:p>
          <a:p>
            <a:pPr algn="ctr"/>
            <a:r>
              <a:rPr lang="en-US" b="1" smtClean="0">
                <a:solidFill>
                  <a:srgbClr val="FFFF00"/>
                </a:solidFill>
              </a:rPr>
              <a:t>2021</a:t>
            </a:r>
            <a:endParaRPr lang="en-US" b="1" dirty="0" smtClean="0">
              <a:solidFill>
                <a:srgbClr val="FFFF00"/>
              </a:solidFill>
            </a:endParaRP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leukemia</a:t>
            </a:r>
            <a:endParaRPr lang="ar-IQ" b="1" dirty="0">
              <a:solidFill>
                <a:srgbClr val="FFFF00"/>
              </a:solidFill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50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931"/>
    </mc:Choice>
    <mc:Fallback xmlns="">
      <p:transition spd="slow" advTm="259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38401"/>
            <a:ext cx="8251777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8594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296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4986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Diagnostic methods </a:t>
            </a: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After history and examination you need:</a:t>
            </a:r>
          </a:p>
          <a:p>
            <a:r>
              <a:rPr lang="en-US" dirty="0" smtClean="0"/>
              <a:t>CBC and blood film morphology ….blast cells and </a:t>
            </a:r>
            <a:r>
              <a:rPr lang="en-US" dirty="0" err="1" smtClean="0"/>
              <a:t>cytopenia</a:t>
            </a:r>
            <a:r>
              <a:rPr lang="en-US" dirty="0"/>
              <a:t>.</a:t>
            </a:r>
            <a:endParaRPr lang="en-US" dirty="0" smtClean="0"/>
          </a:p>
          <a:p>
            <a:r>
              <a:rPr lang="en-US" dirty="0" smtClean="0"/>
              <a:t>ESR……….high</a:t>
            </a:r>
          </a:p>
          <a:p>
            <a:r>
              <a:rPr lang="en-US" dirty="0" smtClean="0"/>
              <a:t>LCM </a:t>
            </a:r>
            <a:r>
              <a:rPr lang="en-US" dirty="0" err="1" smtClean="0"/>
              <a:t>flowcytometry</a:t>
            </a:r>
            <a:r>
              <a:rPr lang="en-US" dirty="0" smtClean="0"/>
              <a:t> …subtypes of leukemia</a:t>
            </a:r>
          </a:p>
          <a:p>
            <a:r>
              <a:rPr lang="en-US" dirty="0" smtClean="0"/>
              <a:t>Bone marrow examination…&gt;20% blast in the bone marrow.</a:t>
            </a:r>
          </a:p>
          <a:p>
            <a:r>
              <a:rPr lang="en-US" dirty="0" smtClean="0"/>
              <a:t>Gen study may be needed (</a:t>
            </a:r>
            <a:r>
              <a:rPr lang="en-US" dirty="0" err="1" smtClean="0"/>
              <a:t>ph.chromosome</a:t>
            </a:r>
            <a:r>
              <a:rPr lang="en-US" dirty="0" smtClean="0"/>
              <a:t> and </a:t>
            </a:r>
            <a:r>
              <a:rPr lang="en-US" dirty="0" err="1" smtClean="0"/>
              <a:t>bcr-abl</a:t>
            </a:r>
            <a:r>
              <a:rPr lang="en-US" dirty="0" smtClean="0"/>
              <a:t> gen in CML)</a:t>
            </a:r>
          </a:p>
          <a:p>
            <a:r>
              <a:rPr lang="en-US" dirty="0" smtClean="0"/>
              <a:t>FNA from the LN may be needed .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510528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ALL…blast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78486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6462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in summery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ALL</a:t>
            </a:r>
            <a:r>
              <a:rPr lang="en-US" dirty="0" smtClean="0"/>
              <a:t>:</a:t>
            </a:r>
          </a:p>
          <a:p>
            <a:r>
              <a:rPr lang="en-US" dirty="0" smtClean="0"/>
              <a:t>Needs combination treatment in </a:t>
            </a:r>
            <a:r>
              <a:rPr lang="en-US" dirty="0" smtClean="0">
                <a:solidFill>
                  <a:srgbClr val="FF0000"/>
                </a:solidFill>
              </a:rPr>
              <a:t>phases</a:t>
            </a:r>
            <a:r>
              <a:rPr lang="en-US" dirty="0" smtClean="0"/>
              <a:t> :</a:t>
            </a:r>
          </a:p>
          <a:p>
            <a:r>
              <a:rPr lang="en-US" dirty="0"/>
              <a:t> </a:t>
            </a:r>
            <a:r>
              <a:rPr lang="en-US" dirty="0" smtClean="0"/>
              <a:t>1-  induction </a:t>
            </a:r>
            <a:r>
              <a:rPr lang="en-US" dirty="0" err="1" smtClean="0"/>
              <a:t>phase..combination</a:t>
            </a:r>
            <a:r>
              <a:rPr lang="en-US" dirty="0" smtClean="0"/>
              <a:t> </a:t>
            </a:r>
            <a:r>
              <a:rPr lang="en-US" dirty="0" err="1" smtClean="0"/>
              <a:t>chemoth</a:t>
            </a:r>
            <a:r>
              <a:rPr lang="en-US" dirty="0" smtClean="0"/>
              <a:t>.</a:t>
            </a:r>
          </a:p>
          <a:p>
            <a:r>
              <a:rPr lang="en-US" dirty="0"/>
              <a:t> </a:t>
            </a:r>
            <a:r>
              <a:rPr lang="en-US" dirty="0" smtClean="0"/>
              <a:t>2-  consolidation phase …combination high dose </a:t>
            </a:r>
            <a:r>
              <a:rPr lang="en-US" dirty="0" err="1" smtClean="0"/>
              <a:t>chemoth</a:t>
            </a:r>
            <a:r>
              <a:rPr lang="en-US" dirty="0" smtClean="0"/>
              <a:t>.</a:t>
            </a:r>
          </a:p>
          <a:p>
            <a:r>
              <a:rPr lang="en-US" dirty="0" smtClean="0"/>
              <a:t> 3- CNS </a:t>
            </a:r>
            <a:r>
              <a:rPr lang="en-US" dirty="0" err="1" smtClean="0"/>
              <a:t>prphylaxis</a:t>
            </a:r>
            <a:r>
              <a:rPr lang="en-US" dirty="0" smtClean="0"/>
              <a:t>….</a:t>
            </a:r>
            <a:r>
              <a:rPr lang="en-US" dirty="0" err="1" smtClean="0"/>
              <a:t>intrathecal</a:t>
            </a:r>
            <a:r>
              <a:rPr lang="en-US" dirty="0" smtClean="0"/>
              <a:t> or radiotherapy .</a:t>
            </a:r>
          </a:p>
          <a:p>
            <a:r>
              <a:rPr lang="en-US" dirty="0"/>
              <a:t> </a:t>
            </a:r>
            <a:r>
              <a:rPr lang="en-US" dirty="0" smtClean="0"/>
              <a:t>4-  maintenance therapy oral therapy and </a:t>
            </a:r>
            <a:r>
              <a:rPr lang="en-US" dirty="0" err="1" smtClean="0"/>
              <a:t>intrathecal</a:t>
            </a:r>
            <a:r>
              <a:rPr lang="en-US" dirty="0" smtClean="0"/>
              <a:t> therapy . </a:t>
            </a:r>
          </a:p>
          <a:p>
            <a:r>
              <a:rPr lang="en-US" dirty="0" smtClean="0"/>
              <a:t>5- May consider bone marrow </a:t>
            </a:r>
            <a:r>
              <a:rPr lang="en-US" dirty="0" err="1" smtClean="0"/>
              <a:t>transplantaion</a:t>
            </a:r>
            <a:r>
              <a:rPr lang="en-US" dirty="0" smtClean="0"/>
              <a:t> for high risk relapse.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452628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AML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Combination </a:t>
            </a:r>
            <a:r>
              <a:rPr lang="en-US" dirty="0" err="1" smtClean="0"/>
              <a:t>chemoth.then</a:t>
            </a:r>
            <a:r>
              <a:rPr lang="en-US" dirty="0" smtClean="0"/>
              <a:t> either follow up or bone marrow </a:t>
            </a:r>
            <a:r>
              <a:rPr lang="en-US" dirty="0" err="1" smtClean="0"/>
              <a:t>transplantaion</a:t>
            </a:r>
            <a:r>
              <a:rPr lang="en-US" dirty="0" smtClean="0"/>
              <a:t> for high risk pt.</a:t>
            </a: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2667734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CLL</a:t>
            </a:r>
            <a:r>
              <a:rPr lang="en-US" dirty="0">
                <a:solidFill>
                  <a:srgbClr val="FF0000"/>
                </a:solidFill>
              </a:rPr>
              <a:t>:</a:t>
            </a:r>
            <a:br>
              <a:rPr lang="en-US" dirty="0">
                <a:solidFill>
                  <a:srgbClr val="FF0000"/>
                </a:solidFill>
              </a:rPr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Observation</a:t>
            </a:r>
            <a:r>
              <a:rPr lang="en-US" dirty="0" smtClean="0"/>
              <a:t> is the main part of managing CLL and treatment (chemotherapy)given only if indications present :</a:t>
            </a:r>
          </a:p>
          <a:p>
            <a:r>
              <a:rPr lang="en-US" sz="2800" dirty="0" smtClean="0"/>
              <a:t>1-Falling </a:t>
            </a:r>
            <a:r>
              <a:rPr lang="en-US" sz="2800" dirty="0"/>
              <a:t>hemoglobin or platelet count</a:t>
            </a:r>
          </a:p>
          <a:p>
            <a:r>
              <a:rPr lang="en-US" sz="2800" dirty="0" smtClean="0"/>
              <a:t>2-Progression </a:t>
            </a:r>
            <a:r>
              <a:rPr lang="en-US" sz="2800" dirty="0"/>
              <a:t>to a later stage of disease</a:t>
            </a:r>
          </a:p>
          <a:p>
            <a:r>
              <a:rPr lang="en-US" sz="2800" dirty="0" smtClean="0"/>
              <a:t>3-Painful</a:t>
            </a:r>
            <a:r>
              <a:rPr lang="en-US" sz="2800" dirty="0"/>
              <a:t>, disease-related overgrowth of lymph nodes or spleen</a:t>
            </a:r>
          </a:p>
          <a:p>
            <a:r>
              <a:rPr lang="en-US" sz="2800" dirty="0" smtClean="0"/>
              <a:t>4-An </a:t>
            </a:r>
            <a:r>
              <a:rPr lang="en-US" sz="2800" dirty="0"/>
              <a:t>increase in the rate of lymphocyte production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835714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CML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: </a:t>
            </a:r>
          </a:p>
          <a:p>
            <a:r>
              <a:rPr lang="en-US" dirty="0" smtClean="0"/>
              <a:t>Since the </a:t>
            </a:r>
            <a:r>
              <a:rPr lang="en-US" dirty="0" err="1" smtClean="0"/>
              <a:t>bcr-abl</a:t>
            </a:r>
            <a:r>
              <a:rPr lang="en-US" dirty="0" smtClean="0"/>
              <a:t> gen mutation present in about 95% the </a:t>
            </a:r>
            <a:r>
              <a:rPr lang="en-US" dirty="0" err="1" smtClean="0"/>
              <a:t>imatinib</a:t>
            </a:r>
            <a:r>
              <a:rPr lang="en-US" dirty="0" smtClean="0"/>
              <a:t> (</a:t>
            </a:r>
            <a:r>
              <a:rPr lang="en-US" dirty="0" err="1" smtClean="0"/>
              <a:t>gleevec</a:t>
            </a:r>
            <a:r>
              <a:rPr lang="en-US" dirty="0" smtClean="0"/>
              <a:t> )is the main part of treatment.</a:t>
            </a:r>
          </a:p>
          <a:p>
            <a:r>
              <a:rPr lang="en-US" dirty="0" err="1" smtClean="0"/>
              <a:t>Gleevec</a:t>
            </a:r>
            <a:r>
              <a:rPr lang="en-US" dirty="0" smtClean="0"/>
              <a:t> is </a:t>
            </a:r>
            <a:r>
              <a:rPr lang="en-US" dirty="0" err="1" smtClean="0"/>
              <a:t>atyrosine</a:t>
            </a:r>
            <a:r>
              <a:rPr lang="en-US" dirty="0" smtClean="0"/>
              <a:t> kinase inhibitor that inhibit the active tyrosine kinase involved in the pathogenesis of CML . </a:t>
            </a:r>
          </a:p>
          <a:p>
            <a:r>
              <a:rPr lang="en-US" dirty="0"/>
              <a:t> it has relatively few side effects and can be taken orally at home. With this drug, more than 90% of people will be able to keep the disease in check for at least five years,[54] so that CML becomes a chronic, manageable condition.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5446307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Summery </a:t>
            </a: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 main types of </a:t>
            </a:r>
            <a:r>
              <a:rPr lang="en-US" dirty="0" err="1" smtClean="0"/>
              <a:t>leukemias</a:t>
            </a:r>
            <a:r>
              <a:rPr lang="en-US" dirty="0" smtClean="0"/>
              <a:t> (ALL,AML,CLL.CML)</a:t>
            </a:r>
          </a:p>
          <a:p>
            <a:r>
              <a:rPr lang="en-US" dirty="0" smtClean="0"/>
              <a:t>The abnormal growth of white blood cells will crowed the other bone marrow components to result in the bone marrow failure .</a:t>
            </a:r>
          </a:p>
          <a:p>
            <a:r>
              <a:rPr lang="en-US" dirty="0" smtClean="0"/>
              <a:t>Both inherited and environmental factors are involved in the pathogenesis.</a:t>
            </a:r>
          </a:p>
          <a:p>
            <a:r>
              <a:rPr lang="en-US" dirty="0" smtClean="0"/>
              <a:t>Bleeding and infection and anemia are the main symptoms.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8471373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Acute </a:t>
            </a:r>
            <a:r>
              <a:rPr lang="en-US" dirty="0" err="1" smtClean="0"/>
              <a:t>leukemias</a:t>
            </a:r>
            <a:r>
              <a:rPr lang="en-US" dirty="0" smtClean="0"/>
              <a:t> needs urgent treatment , while in chronic leukemia we can wait and treatment only if indicated .</a:t>
            </a:r>
          </a:p>
          <a:p>
            <a:endParaRPr lang="en-US" dirty="0"/>
          </a:p>
          <a:p>
            <a:r>
              <a:rPr lang="en-US" dirty="0" smtClean="0"/>
              <a:t>Observation can be an option in CLL .</a:t>
            </a:r>
          </a:p>
          <a:p>
            <a:r>
              <a:rPr lang="en-US" dirty="0" err="1" smtClean="0"/>
              <a:t>Bcr</a:t>
            </a:r>
            <a:r>
              <a:rPr lang="en-US" dirty="0" smtClean="0"/>
              <a:t>- </a:t>
            </a:r>
            <a:r>
              <a:rPr lang="en-US" dirty="0" err="1" smtClean="0"/>
              <a:t>abl</a:t>
            </a:r>
            <a:r>
              <a:rPr lang="en-US" dirty="0" smtClean="0"/>
              <a:t> gen is an important target in CML 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027041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Leukemias</a:t>
            </a: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Group of blood disorder that characterized by excess number of white blood cells in the bone marrow and these cells are </a:t>
            </a:r>
            <a:r>
              <a:rPr lang="en-US" dirty="0" err="1" smtClean="0"/>
              <a:t>immatuer</a:t>
            </a:r>
            <a:r>
              <a:rPr lang="en-US" dirty="0" smtClean="0"/>
              <a:t> or not well developed and called </a:t>
            </a:r>
            <a:r>
              <a:rPr lang="en-US" dirty="0" smtClean="0">
                <a:solidFill>
                  <a:srgbClr val="FF0000"/>
                </a:solidFill>
              </a:rPr>
              <a:t>blast</a:t>
            </a:r>
            <a:r>
              <a:rPr lang="en-US" dirty="0" smtClean="0"/>
              <a:t> .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5566565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6600" b="1" i="1" dirty="0" smtClean="0">
                <a:solidFill>
                  <a:srgbClr val="FF0000"/>
                </a:solidFill>
              </a:rPr>
              <a:t>THANKS </a:t>
            </a:r>
            <a:endParaRPr lang="ar-IQ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661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Pathogenesis and risk factors </a:t>
            </a: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A combination of genetic factors and environmental (non-inherited) factors are believed to play a role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Risk </a:t>
            </a:r>
            <a:r>
              <a:rPr lang="en-US" dirty="0">
                <a:solidFill>
                  <a:srgbClr val="FF0000"/>
                </a:solidFill>
              </a:rPr>
              <a:t>factors include 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</a:p>
          <a:p>
            <a:pPr marL="0" indent="0">
              <a:buNone/>
            </a:pPr>
            <a:r>
              <a:rPr lang="en-US" dirty="0" smtClean="0"/>
              <a:t>Smoking…AML</a:t>
            </a:r>
          </a:p>
          <a:p>
            <a:pPr marL="0" indent="0">
              <a:buNone/>
            </a:pPr>
            <a:r>
              <a:rPr lang="en-US" dirty="0" smtClean="0"/>
              <a:t>ionizing radiation….AML</a:t>
            </a:r>
          </a:p>
          <a:p>
            <a:pPr marL="0" indent="0">
              <a:buNone/>
            </a:pPr>
            <a:r>
              <a:rPr lang="en-US" dirty="0" smtClean="0"/>
              <a:t>some </a:t>
            </a:r>
            <a:r>
              <a:rPr lang="en-US" dirty="0"/>
              <a:t>chemicals (such as benzene</a:t>
            </a:r>
            <a:r>
              <a:rPr lang="en-US" dirty="0" smtClean="0"/>
              <a:t>)..AML</a:t>
            </a:r>
          </a:p>
          <a:p>
            <a:pPr marL="0" indent="0">
              <a:buNone/>
            </a:pPr>
            <a:r>
              <a:rPr lang="en-US" dirty="0" smtClean="0"/>
              <a:t>prior chemotherapy….AML</a:t>
            </a:r>
          </a:p>
          <a:p>
            <a:pPr marL="0" indent="0">
              <a:buNone/>
            </a:pPr>
            <a:r>
              <a:rPr lang="en-US" dirty="0" smtClean="0"/>
              <a:t>Down syndrome.</a:t>
            </a:r>
          </a:p>
          <a:p>
            <a:pPr marL="0" indent="0">
              <a:buNone/>
            </a:pPr>
            <a:r>
              <a:rPr lang="en-US" dirty="0" smtClean="0"/>
              <a:t>People </a:t>
            </a:r>
            <a:r>
              <a:rPr lang="en-US" dirty="0"/>
              <a:t>with a family history of leukemia are also at higher </a:t>
            </a:r>
            <a:r>
              <a:rPr lang="en-US" dirty="0" smtClean="0"/>
              <a:t>risk.(inherited causes)</a:t>
            </a:r>
          </a:p>
          <a:p>
            <a:pPr marL="0" indent="0">
              <a:buNone/>
            </a:pPr>
            <a:r>
              <a:rPr lang="en-US" dirty="0" err="1" smtClean="0"/>
              <a:t>Pheladelphia</a:t>
            </a:r>
            <a:r>
              <a:rPr lang="en-US" dirty="0" smtClean="0"/>
              <a:t> chromosome seen in 95% in CML pt.</a:t>
            </a:r>
          </a:p>
          <a:p>
            <a:pPr marL="0" indent="0">
              <a:buNone/>
            </a:pPr>
            <a:r>
              <a:rPr lang="en-US" dirty="0" smtClean="0"/>
              <a:t>Viruses: HIV.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303062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How do these factors cause leukemia in some patients but not in others ? Is still not well defined .</a:t>
            </a:r>
          </a:p>
          <a:p>
            <a:r>
              <a:rPr lang="en-US" dirty="0" smtClean="0">
                <a:solidFill>
                  <a:srgbClr val="222222"/>
                </a:solidFill>
                <a:latin typeface="Arial"/>
              </a:rPr>
              <a:t>Leukemia  </a:t>
            </a:r>
            <a:r>
              <a:rPr lang="en-US" dirty="0">
                <a:solidFill>
                  <a:srgbClr val="222222"/>
                </a:solidFill>
                <a:latin typeface="Arial"/>
              </a:rPr>
              <a:t>results from mutations in the DNA. Certain mutations can trigger leukemia by </a:t>
            </a:r>
            <a:r>
              <a:rPr lang="en-US" dirty="0">
                <a:solidFill>
                  <a:srgbClr val="FF0000"/>
                </a:solidFill>
                <a:latin typeface="Arial"/>
              </a:rPr>
              <a:t>activating oncogenes or deactivating tumor suppressor genes</a:t>
            </a:r>
            <a:r>
              <a:rPr lang="en-US" dirty="0">
                <a:solidFill>
                  <a:srgbClr val="222222"/>
                </a:solidFill>
                <a:latin typeface="Arial"/>
              </a:rPr>
              <a:t>, and thereby disrupting the regulation of cell death, differentiation or division. These mutations may occur spontaneously or as a result of exposure to radiation or carcinogenic substances</a:t>
            </a:r>
            <a:r>
              <a:rPr lang="en-US" dirty="0" smtClean="0">
                <a:solidFill>
                  <a:srgbClr val="222222"/>
                </a:solidFill>
                <a:latin typeface="Arial"/>
              </a:rPr>
              <a:t>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883585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 </a:t>
            </a:r>
            <a:r>
              <a:rPr lang="en-US" dirty="0" smtClean="0">
                <a:solidFill>
                  <a:srgbClr val="FF0000"/>
                </a:solidFill>
              </a:rPr>
              <a:t>Acute </a:t>
            </a:r>
            <a:r>
              <a:rPr lang="en-US" dirty="0">
                <a:solidFill>
                  <a:srgbClr val="FF0000"/>
                </a:solidFill>
              </a:rPr>
              <a:t>leukemia</a:t>
            </a:r>
            <a:r>
              <a:rPr lang="en-US" dirty="0"/>
              <a:t> is characterized by rapid increase in the number of immature blood cells.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crowding that results from such cells makes the bone marrow unable to produce healthy blood cells resulting in low hemoglobin and low platelets…so the treatment is </a:t>
            </a:r>
            <a:r>
              <a:rPr lang="en-US" dirty="0" smtClean="0"/>
              <a:t>urgent.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310992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B0080"/>
                </a:solidFill>
                <a:latin typeface="Arial"/>
                <a:hlinkClick r:id="rId2" tooltip="Chronic leukemia"/>
              </a:rPr>
              <a:t>Chronic leukemia</a:t>
            </a:r>
            <a:r>
              <a:rPr lang="en-US" dirty="0">
                <a:solidFill>
                  <a:srgbClr val="222222"/>
                </a:solidFill>
                <a:latin typeface="Arial"/>
              </a:rPr>
              <a:t> is characterized by the excessive buildup of relatively mature, but still </a:t>
            </a:r>
            <a:r>
              <a:rPr lang="en-US" dirty="0">
                <a:solidFill>
                  <a:srgbClr val="FF0000"/>
                </a:solidFill>
                <a:latin typeface="Arial"/>
              </a:rPr>
              <a:t>abnormal</a:t>
            </a:r>
            <a:r>
              <a:rPr lang="en-US" dirty="0">
                <a:solidFill>
                  <a:srgbClr val="222222"/>
                </a:solidFill>
                <a:latin typeface="Arial"/>
              </a:rPr>
              <a:t>, white blood cells. </a:t>
            </a:r>
            <a:endParaRPr lang="en-US" dirty="0" smtClean="0">
              <a:solidFill>
                <a:srgbClr val="222222"/>
              </a:solidFill>
              <a:latin typeface="Arial"/>
            </a:endParaRPr>
          </a:p>
          <a:p>
            <a:r>
              <a:rPr lang="en-US" dirty="0" smtClean="0">
                <a:solidFill>
                  <a:srgbClr val="222222"/>
                </a:solidFill>
                <a:latin typeface="Arial"/>
              </a:rPr>
              <a:t>Typically </a:t>
            </a:r>
            <a:r>
              <a:rPr lang="en-US" dirty="0">
                <a:solidFill>
                  <a:srgbClr val="222222"/>
                </a:solidFill>
                <a:latin typeface="Arial"/>
              </a:rPr>
              <a:t>taking months or years to progress, the cells are produced at a much higher rate than normal, resulting in many abnormal white blood </a:t>
            </a:r>
            <a:r>
              <a:rPr lang="en-US" dirty="0" smtClean="0">
                <a:solidFill>
                  <a:srgbClr val="222222"/>
                </a:solidFill>
                <a:latin typeface="Arial"/>
              </a:rPr>
              <a:t>cells…the treatment is not immediate and </a:t>
            </a:r>
            <a:r>
              <a:rPr lang="en-US" dirty="0" err="1" smtClean="0">
                <a:solidFill>
                  <a:srgbClr val="222222"/>
                </a:solidFill>
                <a:latin typeface="Arial"/>
              </a:rPr>
              <a:t>watchfull</a:t>
            </a:r>
            <a:r>
              <a:rPr lang="en-US" dirty="0" smtClean="0">
                <a:solidFill>
                  <a:srgbClr val="222222"/>
                </a:solidFill>
                <a:latin typeface="Arial"/>
              </a:rPr>
              <a:t> waiting may be considered 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092987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Main Clinical types </a:t>
            </a: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Acute </a:t>
            </a:r>
            <a:r>
              <a:rPr lang="en-US" sz="2800" dirty="0">
                <a:solidFill>
                  <a:srgbClr val="FF0000"/>
                </a:solidFill>
              </a:rPr>
              <a:t>lymphoblastic leukemia (ALL) </a:t>
            </a:r>
            <a:r>
              <a:rPr lang="en-US" sz="2800" dirty="0"/>
              <a:t>is the most common type of leukemia in young children. It also affects adults, especially those 65 and older. Standard treatments involve chemotherapy and radiotherapy. </a:t>
            </a:r>
            <a:r>
              <a:rPr lang="en-US" sz="2800" dirty="0" smtClean="0"/>
              <a:t>While </a:t>
            </a:r>
            <a:r>
              <a:rPr lang="en-US" sz="2800" dirty="0"/>
              <a:t>most cases of ALL occur in children, 80% of deaths from ALL occur in adults.[14]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Acute </a:t>
            </a:r>
            <a:r>
              <a:rPr lang="en-US" sz="2800" dirty="0" err="1">
                <a:solidFill>
                  <a:srgbClr val="FF0000"/>
                </a:solidFill>
              </a:rPr>
              <a:t>myelogenous</a:t>
            </a:r>
            <a:r>
              <a:rPr lang="en-US" sz="2800" dirty="0">
                <a:solidFill>
                  <a:srgbClr val="FF0000"/>
                </a:solidFill>
              </a:rPr>
              <a:t> leukemia (AML) </a:t>
            </a:r>
            <a:r>
              <a:rPr lang="en-US" sz="2800" dirty="0"/>
              <a:t>occurs far more commonly in adults than in children, and more commonly in men than women. It is treated with chemotherapy. The five-year survival rate is 20</a:t>
            </a:r>
            <a:r>
              <a:rPr lang="en-US" sz="2800" dirty="0" smtClean="0"/>
              <a:t>%. </a:t>
            </a:r>
          </a:p>
          <a:p>
            <a:endParaRPr lang="ar-IQ" sz="1600" dirty="0"/>
          </a:p>
        </p:txBody>
      </p:sp>
    </p:spTree>
    <p:extLst>
      <p:ext uri="{BB962C8B-B14F-4D97-AF65-F5344CB8AC3E}">
        <p14:creationId xmlns:p14="http://schemas.microsoft.com/office/powerpoint/2010/main" val="3141285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Chronic types :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Chronic </a:t>
            </a:r>
            <a:r>
              <a:rPr lang="en-US" dirty="0" err="1">
                <a:solidFill>
                  <a:srgbClr val="FF0000"/>
                </a:solidFill>
              </a:rPr>
              <a:t>myelogenous</a:t>
            </a:r>
            <a:r>
              <a:rPr lang="en-US" dirty="0">
                <a:solidFill>
                  <a:srgbClr val="FF0000"/>
                </a:solidFill>
              </a:rPr>
              <a:t> leukemia (CML</a:t>
            </a:r>
            <a:r>
              <a:rPr lang="en-US" dirty="0"/>
              <a:t>) occurs mainly in adults; a very small number of children also develop this disease. It is treated with </a:t>
            </a:r>
            <a:r>
              <a:rPr lang="en-US" dirty="0" err="1"/>
              <a:t>imatinib</a:t>
            </a:r>
            <a:r>
              <a:rPr lang="en-US" dirty="0"/>
              <a:t> (</a:t>
            </a:r>
            <a:r>
              <a:rPr lang="en-US" dirty="0" err="1"/>
              <a:t>Gleevec</a:t>
            </a:r>
            <a:r>
              <a:rPr lang="en-US" dirty="0"/>
              <a:t> in United States, </a:t>
            </a:r>
            <a:r>
              <a:rPr lang="en-US" dirty="0" err="1"/>
              <a:t>Glivec</a:t>
            </a:r>
            <a:r>
              <a:rPr lang="en-US" dirty="0"/>
              <a:t> in Europe) or other drugs.</a:t>
            </a:r>
          </a:p>
          <a:p>
            <a:r>
              <a:rPr lang="en-US" dirty="0"/>
              <a:t>The five-year survival rate is 90%..</a:t>
            </a:r>
          </a:p>
          <a:p>
            <a:r>
              <a:rPr lang="en-US" dirty="0"/>
              <a:t>One subtype is chronic </a:t>
            </a:r>
            <a:r>
              <a:rPr lang="en-US" dirty="0" err="1"/>
              <a:t>myelomonocytic</a:t>
            </a:r>
            <a:r>
              <a:rPr lang="en-US" dirty="0"/>
              <a:t> leukemia.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r>
              <a:rPr lang="en-US" dirty="0">
                <a:solidFill>
                  <a:srgbClr val="FF0000"/>
                </a:solidFill>
              </a:rPr>
              <a:t>Chronic lymphocytic leukemia (CLL</a:t>
            </a:r>
            <a:r>
              <a:rPr lang="en-US" dirty="0"/>
              <a:t>) most often affects adults over the age of 55. It sometimes occurs in younger adults, but it almost never affects children. Two-thirds of affected people are men. The five-year survival rate is 85%.[15] It is incurable, but there are many effective treatments. One subtype is B-cell </a:t>
            </a:r>
            <a:r>
              <a:rPr lang="en-US" dirty="0" err="1"/>
              <a:t>prolymphocytic</a:t>
            </a:r>
            <a:r>
              <a:rPr lang="en-US" dirty="0"/>
              <a:t> leukemia, a more aggressive disease.</a:t>
            </a: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780994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Signs and symptoms</a:t>
            </a:r>
            <a:r>
              <a:rPr lang="en-US" dirty="0"/>
              <a:t/>
            </a:r>
            <a:br>
              <a:rPr lang="en-US" dirty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The most common symptoms </a:t>
            </a:r>
            <a:r>
              <a:rPr lang="en-US" dirty="0" smtClean="0"/>
              <a:t>are </a:t>
            </a:r>
            <a:r>
              <a:rPr lang="en-US" dirty="0"/>
              <a:t>easy bruising, pale skin, fever, and an enlarged spleen or </a:t>
            </a:r>
            <a:r>
              <a:rPr lang="en-US" dirty="0" smtClean="0"/>
              <a:t>liver.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6684652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3311</TotalTime>
  <Words>813</Words>
  <Application>Microsoft Office PowerPoint</Application>
  <PresentationFormat>عرض على الشاشة (4:3)</PresentationFormat>
  <Paragraphs>80</Paragraphs>
  <Slides>20</Slides>
  <Notes>0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Office Theme</vt:lpstr>
      <vt:lpstr>عرض تقديمي في PowerPoint</vt:lpstr>
      <vt:lpstr>Leukemias</vt:lpstr>
      <vt:lpstr>Pathogenesis and risk factors </vt:lpstr>
      <vt:lpstr>عرض تقديمي في PowerPoint</vt:lpstr>
      <vt:lpstr>عرض تقديمي في PowerPoint</vt:lpstr>
      <vt:lpstr>عرض تقديمي في PowerPoint</vt:lpstr>
      <vt:lpstr>Main Clinical types </vt:lpstr>
      <vt:lpstr>Chronic types : </vt:lpstr>
      <vt:lpstr>Signs and symptoms </vt:lpstr>
      <vt:lpstr>عرض تقديمي في PowerPoint</vt:lpstr>
      <vt:lpstr>عرض تقديمي في PowerPoint</vt:lpstr>
      <vt:lpstr>Diagnostic methods </vt:lpstr>
      <vt:lpstr>ALL…blast </vt:lpstr>
      <vt:lpstr>Treatment in summery</vt:lpstr>
      <vt:lpstr>AML </vt:lpstr>
      <vt:lpstr> CLL: </vt:lpstr>
      <vt:lpstr>CML</vt:lpstr>
      <vt:lpstr>Summery 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8.1</dc:creator>
  <cp:lastModifiedBy>Maher</cp:lastModifiedBy>
  <cp:revision>22</cp:revision>
  <dcterms:created xsi:type="dcterms:W3CDTF">2006-08-16T00:00:00Z</dcterms:created>
  <dcterms:modified xsi:type="dcterms:W3CDTF">2021-11-26T20:37:07Z</dcterms:modified>
</cp:coreProperties>
</file>